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147472612" r:id="rId2"/>
    <p:sldId id="2147472581" r:id="rId3"/>
    <p:sldId id="2147472601" r:id="rId4"/>
    <p:sldId id="2147472582" r:id="rId5"/>
    <p:sldId id="2147472602" r:id="rId6"/>
    <p:sldId id="2147472537" r:id="rId7"/>
    <p:sldId id="1991016085" r:id="rId8"/>
    <p:sldId id="1991016088" r:id="rId9"/>
    <p:sldId id="263" r:id="rId10"/>
    <p:sldId id="1991016081" r:id="rId11"/>
    <p:sldId id="19910160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57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Transition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role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As the adoption of multi-cloud strategy grows, Ulla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num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387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027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1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2917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itle" descr="Section title">
            <a:extLst>
              <a:ext uri="{FF2B5EF4-FFF2-40B4-BE49-F238E27FC236}">
                <a16:creationId xmlns:a16="http://schemas.microsoft.com/office/drawing/2014/main" id="{EF09DA38-672D-0EE2-950C-353E1B600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" cy="9144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451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2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243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5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93EC81-A266-1756-37B4-B83297C32E1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8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EFE848-FBF2-0C2C-70C7-541164BEA72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8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8704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78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5211" y="0"/>
            <a:ext cx="610678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77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54B198-906C-DED8-39CD-143C051E0AB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8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9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4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D61106-D3DD-0F37-EFE8-57DD295D00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1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7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2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  <p15:guide id="2" pos="19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6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66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53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2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7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0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1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2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A973767-6838-8C37-C9AB-EBCBB78A52A3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5929" y="450013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6581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33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and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9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61" indent="0">
              <a:buNone/>
              <a:defRPr/>
            </a:lvl2pPr>
            <a:lvl3pPr marL="569848" indent="0">
              <a:buNone/>
              <a:defRPr/>
            </a:lvl3pPr>
            <a:lvl4pPr marL="688903" indent="0">
              <a:buNone/>
              <a:defRPr/>
            </a:lvl4pPr>
            <a:lvl5pPr marL="80160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9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7319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711329" y="6605684"/>
            <a:ext cx="489137" cy="25231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pPr defTabSz="685680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685680">
                <a:defRPr/>
              </a:pPr>
              <a:t>‹#›</a:t>
            </a:fld>
            <a:endParaRPr lang="en-US" ker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4821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7C00-67FD-9EAF-E750-CD1713A3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C4028-B46C-60F5-1A26-2CE05285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0893B-4F6F-CDA3-563B-91732124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6D05-34D3-4E72-8D88-1A892DE218C5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0FF0-E854-2E26-CDF0-87B64A1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0CDC1-AC3C-8D33-AFFE-D377DA06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8A62-1033-498E-91A0-2F2032704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69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TECCCT-3001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77569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TECCCT-3001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2213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600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58155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TECCCT-3001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796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B75137E-CF23-314A-A7A8-D5E6A8A7E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451" r="35920"/>
          <a:stretch/>
        </p:blipFill>
        <p:spPr>
          <a:xfrm rot="10800000" flipH="1" flipV="1">
            <a:off x="3848154" y="0"/>
            <a:ext cx="8343847" cy="47249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F738198-4278-E143-9323-F5A89EF17751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7B1664-2953-8844-88AF-8BC0E43C3D4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B48A364-A6E7-C04C-96C5-D054C27D1FD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194880E-6C2B-9C42-859C-F0A93AAF56B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C3E5654-60E6-8448-8E36-2ADB73EC24A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7AE0BD-64C0-8142-ACB8-CFE69A5EC7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119D6AD-FC21-F44C-B3C1-7D95260E7CB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751CD5-DCC3-C942-9D9D-1E277469EE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FDB66E-EE04-204A-A55A-A3056FBAD1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123CA68-F015-1D41-87C0-C12D71F459A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618860-8950-914C-97D0-ACCE652400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3EA656-1E61-614E-9420-94C723F5C048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5B6353A-3362-9749-98BD-88EA684903A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0013" y="2134386"/>
            <a:ext cx="6616927" cy="2589229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48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8334" lvl="0" indent="-8334" defTabSz="1219170" eaLnBrk="0" latinLnBrk="0" hangingPunct="0">
              <a:lnSpc>
                <a:spcPct val="90000"/>
              </a:lnSpc>
            </a:pPr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4249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2022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5715128" y="6577313"/>
            <a:ext cx="761747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1067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67" err="1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67">
              <a:solidFill>
                <a:schemeClr val="tx1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2" y="6616600"/>
            <a:ext cx="121656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814305"/>
            <a:r>
              <a:rPr lang="en-GB"/>
              <a:t>TECCCT-3001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34391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2B255-D144-453C-90FA-BB07F680CF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Cisco and/or its affiliates. All rights reserved. Cisco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242C2F-4397-477B-B612-89681BD9BC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56931C-234B-420E-B7E1-1952F50C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75C6E7-47C4-4D7B-9D20-7BB3E0942E8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2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D44765-ADEF-54A2-97C2-15AF5D5B5F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602317"/>
            <a:ext cx="11127317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20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2565401"/>
            <a:ext cx="10232588" cy="637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 copy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9E2E-CDEB-7A42-874B-05FCE8A81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CC85A-0A01-6942-BBB1-E8D37945D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6296-289A-F241-98D6-E42589DF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4E07-9770-D846-A6CF-3DDEC58C0F38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58D5-F3FD-0E48-A6EF-3113EC49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CCFDA-25BE-084B-BD55-DA61F781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E8AF-5DBC-2D43-89A8-E62D5EF8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55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283A61-AD01-4A97-AE38-5AFEA6A6D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604923"/>
            <a:ext cx="7277100" cy="51108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67138-21CA-4A02-9320-0FBAA2A1C958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9505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4DB079-56B9-4942-85BE-AF3DA16F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7277100" cy="2667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6667" spc="-1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684A56-8124-4BB9-8CA6-D228DD4BA23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7277099" cy="105020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667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5784175-C811-4384-815B-F3763C6C33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3353" y="6061498"/>
            <a:ext cx="1633196" cy="499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2021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0099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Fiv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251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C59-7880-41D1-9DE5-B53FA71B4F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400" y="609600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D0D78-FA9C-47FE-A8C5-A942C1A9A1E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D1B0561-72B3-4A7C-9434-B0EDE5236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080810" y="103780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FB88D30E-5998-42C2-BFDA-6C6AA1F33F7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8400" y="164719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D18BF23-F279-48A8-8AFF-AC70F73F0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445664B-F9E1-4D1D-9F6E-DA27AF43C2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080810" y="2075397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1F0F46D-89DF-46CA-934B-C124727D937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48400" y="2684788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BB0DD2A-742F-4019-B2A6-6AC6CF3BEEA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D48E93A-11A3-45A0-961F-26062021432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80810" y="311299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65D378F-8BFE-41E2-A048-4F1E113B408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48400" y="3722381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681FE84-1510-4206-91AF-B290EF3C0E1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8EB90C9-03A7-449D-A8F3-B379B319950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080810" y="4150585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3E332E3-41A2-4350-A7FE-20CB379706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475997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948A5A7B-49E0-4CF2-8080-E002145F2F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B8F46644-76D3-4C51-9163-739A1F5F765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5188178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1B23B47-5918-4DB0-A1D6-44730C983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1C11A-12D9-461B-A255-03DBC65A944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2021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31983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557799B-54AB-4A76-9053-00D54EC8F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01748"/>
            <a:ext cx="633984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6F82149-F45F-43B8-A3A4-A806FF41D8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1C862-6F14-47C3-885D-12D6E1A99AA2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2021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979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411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663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elp.webex.com/en-us/article/3srgv1/Security-Settings-for-Webex-Contact-Center#Cisco_Concept.dita_44643223-9809-4085-bb55-7727c96d009a" TargetMode="Externa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freesvg.org/firewall-symbol" TargetMode="External"/><Relationship Id="rId2" Type="http://schemas.openxmlformats.org/officeDocument/2006/relationships/hyperlink" Target="https://github.com/CiscoDevNet/webex-contact-center-dbconnector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5.png"/><Relationship Id="rId5" Type="http://schemas.openxmlformats.org/officeDocument/2006/relationships/hyperlink" Target="https://www.freepngimg.com/png/61849-private-internet-virtual-cloud-computing-free-hd-image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freesvg.org/vector-drawing-of-blue-database-symbo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79D83-3A79-A58E-5E11-EC1C141DA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Hybrid Assets – Design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B4C98-64FB-3554-AB5E-2F599D67F61B}"/>
              </a:ext>
            </a:extLst>
          </p:cNvPr>
          <p:cNvSpPr txBox="1"/>
          <p:nvPr/>
        </p:nvSpPr>
        <p:spPr>
          <a:xfrm>
            <a:off x="9178366" y="3057716"/>
            <a:ext cx="76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244"/>
                </a:solidFill>
                <a:effectLst/>
                <a:highlight>
                  <a:srgbClr val="FFFF00"/>
                </a:highlight>
                <a:uLnTx/>
                <a:uFillTx/>
                <a:latin typeface="CiscoSansTT Light"/>
                <a:ea typeface="ＭＳ Ｐゴシック" charset="0"/>
              </a:rPr>
              <a:t>Jim W.</a:t>
            </a:r>
          </a:p>
        </p:txBody>
      </p:sp>
      <p:pic>
        <p:nvPicPr>
          <p:cNvPr id="2" name="Picture 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1732815-1128-5EDC-9B8B-CE025D69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91" y="2551098"/>
            <a:ext cx="1843421" cy="13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A527F-49BF-1E78-AFC2-D617F263BE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7000"/>
            <a:ext cx="4749800" cy="30480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WebexCC </a:t>
            </a:r>
            <a:r>
              <a:rPr lang="en-US" b="1" err="1"/>
              <a:t>DBConnector</a:t>
            </a:r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9883C-5D73-0A87-31A8-6A8DA36D2A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34975"/>
            <a:ext cx="10036175" cy="4826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Configuring the HTTP Lookup on Flow Designer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92C3A-291D-EA69-A4D6-99147012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3" y="908838"/>
            <a:ext cx="10425547" cy="5318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5F000B-486F-BF4D-74AD-7F588F8E2DBE}"/>
              </a:ext>
            </a:extLst>
          </p:cNvPr>
          <p:cNvSpPr/>
          <p:nvPr/>
        </p:nvSpPr>
        <p:spPr>
          <a:xfrm>
            <a:off x="2727960" y="2698664"/>
            <a:ext cx="1584961" cy="88273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F3E9E-C003-DA42-03FD-337944B5E490}"/>
              </a:ext>
            </a:extLst>
          </p:cNvPr>
          <p:cNvSpPr/>
          <p:nvPr/>
        </p:nvSpPr>
        <p:spPr>
          <a:xfrm>
            <a:off x="7579360" y="4441104"/>
            <a:ext cx="3210561" cy="60333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16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9883C-5D73-0A87-31A8-6A8DA36D2A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8225" y="534988"/>
            <a:ext cx="11153775" cy="482600"/>
          </a:xfrm>
        </p:spPr>
        <p:txBody>
          <a:bodyPr/>
          <a:lstStyle/>
          <a:p>
            <a:r>
              <a:rPr lang="en-US"/>
              <a:t>Explicit Allow—listing of WebexCC Source IP Addresses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E17753-9930-0CD8-4FBD-87EB4E0E3D7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0" y="159683"/>
            <a:ext cx="8534400" cy="30480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Security Settings &amp; 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29920-5987-1C1D-14D3-DBB201E2DEFD}"/>
              </a:ext>
            </a:extLst>
          </p:cNvPr>
          <p:cNvSpPr txBox="1"/>
          <p:nvPr/>
        </p:nvSpPr>
        <p:spPr>
          <a:xfrm>
            <a:off x="625928" y="1139484"/>
            <a:ext cx="13410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2"/>
              </a:rPr>
              <a:t>Security Settings for Webex Contact Center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Search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help.webex.com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4656D-BE1A-013C-1433-8CAAD6B7E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6428" r="1029"/>
          <a:stretch/>
        </p:blipFill>
        <p:spPr>
          <a:xfrm>
            <a:off x="625928" y="1840942"/>
            <a:ext cx="10804072" cy="415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D603E9-FD64-9965-7C6A-6563383A499A}"/>
              </a:ext>
            </a:extLst>
          </p:cNvPr>
          <p:cNvSpPr/>
          <p:nvPr/>
        </p:nvSpPr>
        <p:spPr>
          <a:xfrm>
            <a:off x="5230906" y="2564787"/>
            <a:ext cx="1859776" cy="343229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012E946B-675E-522B-0246-25B01D64516A}"/>
              </a:ext>
            </a:extLst>
          </p:cNvPr>
          <p:cNvSpPr/>
          <p:nvPr/>
        </p:nvSpPr>
        <p:spPr>
          <a:xfrm>
            <a:off x="7147016" y="3495744"/>
            <a:ext cx="3909059" cy="861776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Allow IPs on the firewall as SRC (Source)</a:t>
            </a:r>
          </a:p>
        </p:txBody>
      </p:sp>
    </p:spTree>
    <p:extLst>
      <p:ext uri="{BB962C8B-B14F-4D97-AF65-F5344CB8AC3E}">
        <p14:creationId xmlns:p14="http://schemas.microsoft.com/office/powerpoint/2010/main" val="35599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0BCDB-E0AA-4F6D-D560-69CA2102A5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58FF9-8231-7AC5-6514-59CE66A4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063"/>
            <a:ext cx="10972800" cy="685800"/>
          </a:xfrm>
        </p:spPr>
        <p:txBody>
          <a:bodyPr/>
          <a:lstStyle/>
          <a:p>
            <a:r>
              <a:rPr lang="en-US"/>
              <a:t>Customer Data – On Premise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C7B827-7899-5091-DD73-A6928EC29FC4}"/>
              </a:ext>
            </a:extLst>
          </p:cNvPr>
          <p:cNvSpPr/>
          <p:nvPr/>
        </p:nvSpPr>
        <p:spPr>
          <a:xfrm>
            <a:off x="775854" y="1002227"/>
            <a:ext cx="10520217" cy="1463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MoneyMaker’s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 Bank has customer data on premise and is currently on UCCX. 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They use the UCCX Script with the “Database Read” step to integrate with their On-Premise Database.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1FE8F4-7FA7-67F2-D4B0-8AC31E06DE5D}"/>
              </a:ext>
            </a:extLst>
          </p:cNvPr>
          <p:cNvSpPr/>
          <p:nvPr/>
        </p:nvSpPr>
        <p:spPr>
          <a:xfrm>
            <a:off x="775854" y="2743330"/>
            <a:ext cx="10520217" cy="1951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The Microsoft MS SQL 2015 database stores: </a:t>
            </a:r>
          </a:p>
          <a:p>
            <a:pPr marL="285750" marR="0" lvl="0" indent="-28575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Account Information</a:t>
            </a:r>
          </a:p>
          <a:p>
            <a:pPr marL="285750" marR="0" lvl="0" indent="-28575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Details 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CCX Call Flow Script Connects to it using a raw JDBC connection string.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jdbc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://___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1B6C03-AB53-91CF-9ACD-2739C8452DE5}"/>
              </a:ext>
            </a:extLst>
          </p:cNvPr>
          <p:cNvSpPr/>
          <p:nvPr/>
        </p:nvSpPr>
        <p:spPr>
          <a:xfrm>
            <a:off x="775853" y="5150648"/>
            <a:ext cx="10520218" cy="9605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The Agents also have access to a Web site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on-premise integrated with Cisco Finesse to Screen Pop 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Customer Account Information that Agents use on-premise internally via VPN.</a:t>
            </a:r>
          </a:p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3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0BCDB-E0AA-4F6D-D560-69CA2102A5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58FF9-8231-7AC5-6514-59CE66A4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063"/>
            <a:ext cx="10972800" cy="685800"/>
          </a:xfrm>
        </p:spPr>
        <p:txBody>
          <a:bodyPr/>
          <a:lstStyle/>
          <a:p>
            <a:r>
              <a:rPr lang="en-US"/>
              <a:t>Customer Data – On Premise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9E8A07-0862-3E2C-A5BD-11795241D0C9}"/>
              </a:ext>
            </a:extLst>
          </p:cNvPr>
          <p:cNvSpPr/>
          <p:nvPr/>
        </p:nvSpPr>
        <p:spPr>
          <a:xfrm>
            <a:off x="609600" y="1339273"/>
            <a:ext cx="10520217" cy="247534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They:</a:t>
            </a:r>
          </a:p>
          <a:p>
            <a:pPr marL="342900" marR="0" lvl="0" indent="-34290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Want to move to Webex Contact Center </a:t>
            </a:r>
          </a:p>
          <a:p>
            <a:pPr marL="342900" marR="0" lvl="0" indent="-34290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Want access to their data in the Self-Service (IVR) Flows</a:t>
            </a:r>
          </a:p>
          <a:p>
            <a:pPr marL="342900" marR="0" lvl="0" indent="-34290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Want Agents to have access to their on-prem website inside the Desktop</a:t>
            </a:r>
          </a:p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3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0BCDB-E0AA-4F6D-D560-69CA2102A5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58FF9-8231-7AC5-6514-59CE66A4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Data – On Premise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4F1AB-8251-EFA2-76C8-FEE7E4D6FBF3}"/>
              </a:ext>
            </a:extLst>
          </p:cNvPr>
          <p:cNvSpPr txBox="1"/>
          <p:nvPr/>
        </p:nvSpPr>
        <p:spPr>
          <a:xfrm>
            <a:off x="609602" y="1317069"/>
            <a:ext cx="734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4BF4B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How do we access on-premise databases?</a:t>
            </a:r>
          </a:p>
        </p:txBody>
      </p:sp>
    </p:spTree>
    <p:extLst>
      <p:ext uri="{BB962C8B-B14F-4D97-AF65-F5344CB8AC3E}">
        <p14:creationId xmlns:p14="http://schemas.microsoft.com/office/powerpoint/2010/main" val="10203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0BCDB-E0AA-4F6D-D560-69CA2102A5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58FF9-8231-7AC5-6514-59CE66A4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Data – On Premise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4F1AB-8251-EFA2-76C8-FEE7E4D6FBF3}"/>
              </a:ext>
            </a:extLst>
          </p:cNvPr>
          <p:cNvSpPr txBox="1"/>
          <p:nvPr/>
        </p:nvSpPr>
        <p:spPr>
          <a:xfrm>
            <a:off x="609602" y="1317069"/>
            <a:ext cx="734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4BF4B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How do we access on-premise databases?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F0D549-591F-22A0-41C6-C4ADBB19FCFF}"/>
              </a:ext>
            </a:extLst>
          </p:cNvPr>
          <p:cNvSpPr/>
          <p:nvPr/>
        </p:nvSpPr>
        <p:spPr>
          <a:xfrm>
            <a:off x="757382" y="2260515"/>
            <a:ext cx="4793673" cy="868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Internet REST API access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F5688-1458-90A3-57A3-918B2F7EB041}"/>
              </a:ext>
            </a:extLst>
          </p:cNvPr>
          <p:cNvSpPr/>
          <p:nvPr/>
        </p:nvSpPr>
        <p:spPr>
          <a:xfrm>
            <a:off x="757381" y="3581313"/>
            <a:ext cx="7602847" cy="8682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No internet Rest API but Customer has an internal Web service for lookups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67375F-07AC-FFB1-6D2D-A8D944506A78}"/>
              </a:ext>
            </a:extLst>
          </p:cNvPr>
          <p:cNvSpPr/>
          <p:nvPr/>
        </p:nvSpPr>
        <p:spPr>
          <a:xfrm>
            <a:off x="757382" y="4904509"/>
            <a:ext cx="8109527" cy="8682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No Rest API and no Web Service = Customer only has raw JDBC access!</a:t>
            </a:r>
          </a:p>
        </p:txBody>
      </p:sp>
    </p:spTree>
    <p:extLst>
      <p:ext uri="{BB962C8B-B14F-4D97-AF65-F5344CB8AC3E}">
        <p14:creationId xmlns:p14="http://schemas.microsoft.com/office/powerpoint/2010/main" val="2219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8A2A-D5BE-AB86-0AED-B6269CEA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Look at the Solution..</a:t>
            </a:r>
          </a:p>
        </p:txBody>
      </p:sp>
    </p:spTree>
    <p:extLst>
      <p:ext uri="{BB962C8B-B14F-4D97-AF65-F5344CB8AC3E}">
        <p14:creationId xmlns:p14="http://schemas.microsoft.com/office/powerpoint/2010/main" val="6564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1516BE-8D57-3BF9-A469-DD5A2B938F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9998" y="267867"/>
            <a:ext cx="10015538" cy="484188"/>
          </a:xfrm>
        </p:spPr>
        <p:txBody>
          <a:bodyPr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is the WebexCC </a:t>
            </a:r>
            <a:r>
              <a:rPr lang="en-US" sz="3600" b="1">
                <a:solidFill>
                  <a:schemeClr val="bg1"/>
                </a:solidFill>
              </a:rPr>
              <a:t>DB Connector</a:t>
            </a:r>
            <a:r>
              <a:rPr lang="en-US" sz="3600">
                <a:solidFill>
                  <a:schemeClr val="bg1"/>
                </a:solidFill>
              </a:rPr>
              <a:t> Project?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49AF5-E023-557F-E2E3-F051C4123A3B}"/>
              </a:ext>
            </a:extLst>
          </p:cNvPr>
          <p:cNvSpPr txBox="1"/>
          <p:nvPr/>
        </p:nvSpPr>
        <p:spPr>
          <a:xfrm>
            <a:off x="443347" y="932760"/>
            <a:ext cx="938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2"/>
              </a:rPr>
              <a:t>https://github.com/CiscoDevNet/webex-contact-center-dbconnector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35226-AF7B-860E-F104-B7E5EF6E2E6E}"/>
              </a:ext>
            </a:extLst>
          </p:cNvPr>
          <p:cNvSpPr txBox="1"/>
          <p:nvPr/>
        </p:nvSpPr>
        <p:spPr>
          <a:xfrm>
            <a:off x="525024" y="5853597"/>
            <a:ext cx="1132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Connect on-premises databases via JDBC &gt;&gt; REST interfaces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						Opensource and extensible!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231E9-A1E5-7F38-946B-DC9548292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8" t="8457" r="40563" b="-263"/>
          <a:stretch/>
        </p:blipFill>
        <p:spPr>
          <a:xfrm>
            <a:off x="624840" y="1464360"/>
            <a:ext cx="4045525" cy="433213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97CC8D-81F5-E8CA-4BB8-4B2481839170}"/>
              </a:ext>
            </a:extLst>
          </p:cNvPr>
          <p:cNvCxnSpPr/>
          <p:nvPr/>
        </p:nvCxnSpPr>
        <p:spPr>
          <a:xfrm>
            <a:off x="5003175" y="1464361"/>
            <a:ext cx="0" cy="418961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B84B58-E460-52BB-3EF8-C22ADF3F1935}"/>
              </a:ext>
            </a:extLst>
          </p:cNvPr>
          <p:cNvCxnSpPr/>
          <p:nvPr/>
        </p:nvCxnSpPr>
        <p:spPr>
          <a:xfrm>
            <a:off x="7134927" y="1450045"/>
            <a:ext cx="0" cy="418961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68B68-C9C3-5B46-4FC1-E4F9BDDBEAE7}"/>
              </a:ext>
            </a:extLst>
          </p:cNvPr>
          <p:cNvCxnSpPr/>
          <p:nvPr/>
        </p:nvCxnSpPr>
        <p:spPr>
          <a:xfrm>
            <a:off x="9244512" y="1464361"/>
            <a:ext cx="0" cy="418961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B0EDB3-176B-3C7D-CE24-F8E2BECAAE82}"/>
              </a:ext>
            </a:extLst>
          </p:cNvPr>
          <p:cNvSpPr/>
          <p:nvPr/>
        </p:nvSpPr>
        <p:spPr>
          <a:xfrm>
            <a:off x="7303885" y="2373259"/>
            <a:ext cx="1781979" cy="1239687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414244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DBConnector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14244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 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F28E8B-8F1D-2E87-FB2E-6AC5ABAEE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6847" y="2658752"/>
            <a:ext cx="1947293" cy="1448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06D27E-CBD3-8864-640D-1335BA739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52973" y="3896930"/>
            <a:ext cx="1889759" cy="1889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AD408F-3ACD-A482-3FC0-C5A209582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17181" y="3906738"/>
            <a:ext cx="1889759" cy="18897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867C17-3424-F3AF-0F23-1DF17B088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76099" y="2186073"/>
            <a:ext cx="1676400" cy="167640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7E33DCE-A138-5973-8A7E-41EE81D61FC3}"/>
              </a:ext>
            </a:extLst>
          </p:cNvPr>
          <p:cNvCxnSpPr>
            <a:cxnSpLocks/>
          </p:cNvCxnSpPr>
          <p:nvPr/>
        </p:nvCxnSpPr>
        <p:spPr>
          <a:xfrm flipV="1">
            <a:off x="2406832" y="2502663"/>
            <a:ext cx="4897053" cy="51973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A704DB7-8F01-B127-DCEF-31BEDBADEA8C}"/>
              </a:ext>
            </a:extLst>
          </p:cNvPr>
          <p:cNvCxnSpPr>
            <a:cxnSpLocks/>
          </p:cNvCxnSpPr>
          <p:nvPr/>
        </p:nvCxnSpPr>
        <p:spPr>
          <a:xfrm flipV="1">
            <a:off x="9085864" y="2762530"/>
            <a:ext cx="1303075" cy="6170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D209BC-4643-CEDC-DDF2-D246EE3F7CEC}"/>
              </a:ext>
            </a:extLst>
          </p:cNvPr>
          <p:cNvSpPr txBox="1"/>
          <p:nvPr/>
        </p:nvSpPr>
        <p:spPr>
          <a:xfrm>
            <a:off x="5286947" y="211444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HTTPS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ADED9B-66B3-0093-FCBC-E7AD30B6A709}"/>
              </a:ext>
            </a:extLst>
          </p:cNvPr>
          <p:cNvSpPr txBox="1"/>
          <p:nvPr/>
        </p:nvSpPr>
        <p:spPr>
          <a:xfrm>
            <a:off x="9343354" y="234157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JDBC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1CE9A-3FDE-376F-1A9D-629B5A093AFA}"/>
              </a:ext>
            </a:extLst>
          </p:cNvPr>
          <p:cNvSpPr txBox="1"/>
          <p:nvPr/>
        </p:nvSpPr>
        <p:spPr>
          <a:xfrm>
            <a:off x="5243065" y="434268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Internet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48EF79-10B5-7485-D27A-C28F6E8773A4}"/>
              </a:ext>
            </a:extLst>
          </p:cNvPr>
          <p:cNvSpPr txBox="1"/>
          <p:nvPr/>
        </p:nvSpPr>
        <p:spPr>
          <a:xfrm>
            <a:off x="7624035" y="440071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DMZ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8CC76C-99C5-AD6C-5D63-DCF8ED9462B1}"/>
              </a:ext>
            </a:extLst>
          </p:cNvPr>
          <p:cNvSpPr txBox="1"/>
          <p:nvPr/>
        </p:nvSpPr>
        <p:spPr>
          <a:xfrm>
            <a:off x="10455536" y="488831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On-Prem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9205-B692-CF55-4BF9-509CD980AB5E}"/>
              </a:ext>
            </a:extLst>
          </p:cNvPr>
          <p:cNvSpPr txBox="1"/>
          <p:nvPr/>
        </p:nvSpPr>
        <p:spPr>
          <a:xfrm>
            <a:off x="10469283" y="3800179"/>
            <a:ext cx="1553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MySQL / 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Oracle / </a:t>
            </a:r>
          </a:p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MS SQL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370AAF-80E8-3C60-B9ED-C8121A83342F}"/>
              </a:ext>
            </a:extLst>
          </p:cNvPr>
          <p:cNvSpPr/>
          <p:nvPr/>
        </p:nvSpPr>
        <p:spPr>
          <a:xfrm>
            <a:off x="1065712" y="2658753"/>
            <a:ext cx="1463040" cy="75185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F742AF-5F28-7C14-0230-A8131C0C0574}"/>
              </a:ext>
            </a:extLst>
          </p:cNvPr>
          <p:cNvSpPr txBox="1"/>
          <p:nvPr/>
        </p:nvSpPr>
        <p:spPr>
          <a:xfrm>
            <a:off x="4984766" y="176939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Authenticated</a:t>
            </a:r>
          </a:p>
        </p:txBody>
      </p:sp>
    </p:spTree>
    <p:extLst>
      <p:ext uri="{BB962C8B-B14F-4D97-AF65-F5344CB8AC3E}">
        <p14:creationId xmlns:p14="http://schemas.microsoft.com/office/powerpoint/2010/main" val="1521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BC692AD-CAA4-9751-B7F1-A164399845DA}"/>
              </a:ext>
            </a:extLst>
          </p:cNvPr>
          <p:cNvSpPr txBox="1">
            <a:spLocks/>
          </p:cNvSpPr>
          <p:nvPr/>
        </p:nvSpPr>
        <p:spPr>
          <a:xfrm>
            <a:off x="154031" y="186996"/>
            <a:ext cx="11329757" cy="1238391"/>
          </a:xfrm>
          <a:prstGeom prst="rect">
            <a:avLst/>
          </a:prstGeom>
        </p:spPr>
        <p:txBody>
          <a:bodyPr/>
          <a:lstStyle>
            <a:lvl1pPr marL="169862" indent="-169862" algn="l" defTabSz="684207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2" indent="-215899" algn="l" defTabSz="684207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96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4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1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49" indent="-171444" algn="l" defTabSz="685772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36" indent="-171421" algn="l" defTabSz="685772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00" indent="0" algn="l" defTabSz="685772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29" indent="-171444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07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1AF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WebexCC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DB Connector: Open Source Sample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AAD27-ECA2-668C-1EE1-81F9D2BE4376}"/>
              </a:ext>
            </a:extLst>
          </p:cNvPr>
          <p:cNvSpPr txBox="1"/>
          <p:nvPr/>
        </p:nvSpPr>
        <p:spPr>
          <a:xfrm>
            <a:off x="154031" y="1425387"/>
            <a:ext cx="3595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marR="0" lvl="0" indent="-38099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Run as a Java App</a:t>
            </a:r>
          </a:p>
          <a:p>
            <a:pPr marL="380990" marR="0" lvl="0" indent="-38099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Run on VM or run as a Container</a:t>
            </a:r>
          </a:p>
          <a:p>
            <a:pPr marL="380990" marR="0" lvl="0" indent="-38099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Connect to your On-Prem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datasource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 using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jdbc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://</a:t>
            </a:r>
          </a:p>
          <a:p>
            <a:pPr marL="380990" marR="0" lvl="0" indent="-38099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Test Connectivity</a:t>
            </a:r>
          </a:p>
          <a:p>
            <a:pPr marL="380990" marR="0" lvl="0" indent="-38099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See live results of sample queries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A54346-6BF9-2B99-9317-D2E69088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221" y="983842"/>
            <a:ext cx="8555764" cy="5270961"/>
          </a:xfrm>
          <a:prstGeom prst="rect">
            <a:avLst/>
          </a:prstGeom>
        </p:spPr>
      </p:pic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A0701C4E-48FC-7C05-099C-4FBD8FD097AB}"/>
              </a:ext>
            </a:extLst>
          </p:cNvPr>
          <p:cNvSpPr/>
          <p:nvPr/>
        </p:nvSpPr>
        <p:spPr>
          <a:xfrm>
            <a:off x="354747" y="5150673"/>
            <a:ext cx="8031140" cy="56388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Test Connectivity of your JDBC Compatible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Datasource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553FB-4480-6E17-A0FC-A79015C269D6}"/>
              </a:ext>
            </a:extLst>
          </p:cNvPr>
          <p:cNvSpPr/>
          <p:nvPr/>
        </p:nvSpPr>
        <p:spPr>
          <a:xfrm>
            <a:off x="3349221" y="4509632"/>
            <a:ext cx="4305471" cy="46247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1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BC692AD-CAA4-9751-B7F1-A164399845DA}"/>
              </a:ext>
            </a:extLst>
          </p:cNvPr>
          <p:cNvSpPr txBox="1">
            <a:spLocks/>
          </p:cNvSpPr>
          <p:nvPr/>
        </p:nvSpPr>
        <p:spPr>
          <a:xfrm>
            <a:off x="154031" y="186997"/>
            <a:ext cx="10014363" cy="482748"/>
          </a:xfrm>
          <a:prstGeom prst="rect">
            <a:avLst/>
          </a:prstGeom>
        </p:spPr>
        <p:txBody>
          <a:bodyPr/>
          <a:lstStyle>
            <a:lvl1pPr marL="169862" indent="-169862" algn="l" defTabSz="684207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2" indent="-215899" algn="l" defTabSz="684207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96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4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1" indent="-169862" algn="l" defTabSz="684207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49" indent="-171444" algn="l" defTabSz="685772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36" indent="-171421" algn="l" defTabSz="685772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00" indent="0" algn="l" defTabSz="685772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29" indent="-171444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07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1AF"/>
              </a:buClr>
              <a:buSzPct val="90000"/>
              <a:buFont typeface="Arial" charset="0"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WebexCC </a:t>
            </a:r>
            <a:r>
              <a:rPr kumimoji="0" lang="en-US" sz="2667" b="1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DB Connector: Open Source Sample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FA8064-73C6-3944-1D2E-F90D9A75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20" y="632557"/>
            <a:ext cx="10014360" cy="616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Macintosh PowerPoint</Application>
  <PresentationFormat>Widescreen</PresentationFormat>
  <Paragraphs>55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CiscoSansTT</vt:lpstr>
      <vt:lpstr>CiscoSansTT ExtraLight</vt:lpstr>
      <vt:lpstr>CiscoSansTT Light</vt:lpstr>
      <vt:lpstr>2023 Cisco Template Master</vt:lpstr>
      <vt:lpstr>Hybrid Assets – Design Challenge</vt:lpstr>
      <vt:lpstr>Customer Data – On Premise</vt:lpstr>
      <vt:lpstr>Customer Data – On Premise</vt:lpstr>
      <vt:lpstr>Customer Data – On Premise</vt:lpstr>
      <vt:lpstr>Customer Data – On Premise</vt:lpstr>
      <vt:lpstr>Let’s Look at the Solution..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Assets – Design Challenge</dc:title>
  <dc:creator>kal gouda</dc:creator>
  <cp:lastModifiedBy>kal gouda</cp:lastModifiedBy>
  <cp:revision>1</cp:revision>
  <dcterms:created xsi:type="dcterms:W3CDTF">2023-04-13T22:38:36Z</dcterms:created>
  <dcterms:modified xsi:type="dcterms:W3CDTF">2023-04-13T22:39:10Z</dcterms:modified>
</cp:coreProperties>
</file>